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B6D9D3-4A1D-30A3-C879-BA02870120BF}" v="13" dt="2023-07-24T23:21:21.752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6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A0B6D9D3-4A1D-30A3-C879-BA02870120BF}"/>
    <pc:docChg chg="modSld">
      <pc:chgData name="EZZINE, Hind" userId="S::ezzineh@who.int::edcab00f-6318-46e5-a4a9-188b01ee222f" providerId="AD" clId="Web-{A0B6D9D3-4A1D-30A3-C879-BA02870120BF}" dt="2023-07-24T23:21:21.752" v="12" actId="1076"/>
      <pc:docMkLst>
        <pc:docMk/>
      </pc:docMkLst>
      <pc:sldChg chg="modSp">
        <pc:chgData name="EZZINE, Hind" userId="S::ezzineh@who.int::edcab00f-6318-46e5-a4a9-188b01ee222f" providerId="AD" clId="Web-{A0B6D9D3-4A1D-30A3-C879-BA02870120BF}" dt="2023-07-24T23:21:07.189" v="11" actId="1076"/>
        <pc:sldMkLst>
          <pc:docMk/>
          <pc:sldMk cId="0" sldId="256"/>
        </pc:sldMkLst>
        <pc:spChg chg="mod">
          <ac:chgData name="EZZINE, Hind" userId="S::ezzineh@who.int::edcab00f-6318-46e5-a4a9-188b01ee222f" providerId="AD" clId="Web-{A0B6D9D3-4A1D-30A3-C879-BA02870120BF}" dt="2023-07-24T23:21:07.189" v="11" actId="1076"/>
          <ac:spMkLst>
            <pc:docMk/>
            <pc:sldMk cId="0" sldId="256"/>
            <ac:spMk id="49" creationId="{00000000-0000-0000-0000-000000000000}"/>
          </ac:spMkLst>
        </pc:spChg>
        <pc:spChg chg="mod">
          <ac:chgData name="EZZINE, Hind" userId="S::ezzineh@who.int::edcab00f-6318-46e5-a4a9-188b01ee222f" providerId="AD" clId="Web-{A0B6D9D3-4A1D-30A3-C879-BA02870120BF}" dt="2023-07-24T23:20:42.047" v="7" actId="1076"/>
          <ac:spMkLst>
            <pc:docMk/>
            <pc:sldMk cId="0" sldId="256"/>
            <ac:spMk id="50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0B6D9D3-4A1D-30A3-C879-BA02870120BF}" dt="2023-07-24T23:21:21.752" v="12" actId="1076"/>
        <pc:sldMkLst>
          <pc:docMk/>
          <pc:sldMk cId="0" sldId="258"/>
        </pc:sldMkLst>
        <pc:graphicFrameChg chg="mod">
          <ac:chgData name="EZZINE, Hind" userId="S::ezzineh@who.int::edcab00f-6318-46e5-a4a9-188b01ee222f" providerId="AD" clId="Web-{A0B6D9D3-4A1D-30A3-C879-BA02870120BF}" dt="2023-07-24T23:21:21.752" v="12" actId="1076"/>
          <ac:graphicFrameMkLst>
            <pc:docMk/>
            <pc:sldMk cId="0" sldId="258"/>
            <ac:graphicFrameMk id="2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851717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264" y="-2332"/>
            <a:ext cx="3571876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715C44BB-7D9F-5CF8-A197-3D180D09AB0F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23684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834843" y="3433834"/>
            <a:ext cx="6175570" cy="2080522"/>
          </a:xfrm>
          <a:prstGeom prst="rect">
            <a:avLst/>
          </a:prstGeom>
        </p:spPr>
        <p:txBody>
          <a:bodyPr lIns="45719" tIns="45720" rIns="45719" bIns="45720" anchor="t">
            <a:normAutofit/>
          </a:bodyPr>
          <a:lstStyle/>
          <a:p>
            <a:pPr>
              <a:spcBef>
                <a:spcPts val="300"/>
              </a:spcBef>
              <a:defRPr sz="3200">
                <a:solidFill>
                  <a:srgbClr val="002060"/>
                </a:solidFill>
              </a:defRPr>
            </a:pPr>
            <a:r>
              <a:rPr lang="fr-FR" sz="2800" dirty="0">
                <a:latin typeface="Segoe UI"/>
                <a:cs typeface="Segoe UI"/>
              </a:rPr>
              <a:t>Exercice pratique basé sur un scénario</a:t>
            </a:r>
            <a:endParaRPr lang="en-US" sz="2800" dirty="0">
              <a:latin typeface="Segoe UI"/>
              <a:cs typeface="Segoe UI"/>
            </a:endParaRPr>
          </a:p>
          <a:p>
            <a:pPr>
              <a:spcBef>
                <a:spcPts val="300"/>
              </a:spcBef>
              <a:defRPr sz="3200">
                <a:solidFill>
                  <a:srgbClr val="002060"/>
                </a:solidFill>
              </a:defRPr>
            </a:pPr>
            <a:r>
              <a:rPr lang="en-US" sz="2800" dirty="0">
                <a:latin typeface="Segoe UI"/>
                <a:cs typeface="Segoe UI"/>
              </a:rPr>
              <a:t>“</a:t>
            </a:r>
            <a:r>
              <a:rPr lang="fr-FR" sz="2800" dirty="0">
                <a:latin typeface="Segoe UI"/>
                <a:cs typeface="Segoe UI"/>
              </a:rPr>
              <a:t>Décès inexpliqués à la province de </a:t>
            </a:r>
            <a:r>
              <a:rPr lang="en-US" sz="2800" dirty="0">
                <a:latin typeface="Segoe UI"/>
                <a:cs typeface="Segoe UI"/>
              </a:rPr>
              <a:t>Kara</a:t>
            </a:r>
            <a:r>
              <a:rPr lang="fr-FR" sz="2800" dirty="0">
                <a:latin typeface="Segoe UI"/>
                <a:cs typeface="Segoe UI"/>
              </a:rPr>
              <a:t>n</a:t>
            </a:r>
            <a:r>
              <a:rPr lang="en-US" sz="2800" dirty="0">
                <a:latin typeface="Segoe UI"/>
                <a:cs typeface="Segoe UI"/>
              </a:rPr>
              <a:t>, Salam”</a:t>
            </a:r>
            <a:endParaRPr lang="en-US" dirty="0">
              <a:latin typeface="Segoe UI"/>
              <a:cs typeface="Segoe UI"/>
            </a:endParaRPr>
          </a:p>
        </p:txBody>
      </p:sp>
      <p:sp>
        <p:nvSpPr>
          <p:cNvPr id="50" name="Title 2"/>
          <p:cNvSpPr txBox="1"/>
          <p:nvPr/>
        </p:nvSpPr>
        <p:spPr>
          <a:xfrm>
            <a:off x="680127" y="2222149"/>
            <a:ext cx="5418814" cy="1017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Réalisations attendues</a:t>
            </a:r>
            <a:endParaRPr lang="en-US" dirty="0"/>
          </a:p>
          <a:p>
            <a:endParaRPr b="1" dirty="0"/>
          </a:p>
        </p:txBody>
      </p:sp>
      <p:sp>
        <p:nvSpPr>
          <p:cNvPr id="51" name="Title 2"/>
          <p:cNvSpPr txBox="1"/>
          <p:nvPr/>
        </p:nvSpPr>
        <p:spPr>
          <a:xfrm>
            <a:off x="680127" y="143402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C5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973C479-C7B8-BC9C-805A-DFF61574AA1F}"/>
              </a:ext>
            </a:extLst>
          </p:cNvPr>
          <p:cNvSpPr txBox="1">
            <a:spLocks/>
          </p:cNvSpPr>
          <p:nvPr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1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4. Liste des messages clés pour une campagne d'éducation sanitaire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(3)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(9)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49572" y="1385223"/>
            <a:ext cx="9292856" cy="4654072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>
                <a:solidFill>
                  <a:srgbClr val="65A000"/>
                </a:solidFill>
              </a:rPr>
              <a:t>1.</a:t>
            </a:r>
            <a:r>
              <a:rPr b="1" dirty="0">
                <a:solidFill>
                  <a:srgbClr val="65A000"/>
                </a:solidFill>
              </a:rPr>
              <a:t> </a:t>
            </a:r>
            <a:r>
              <a:rPr lang="fr-FR" b="1" dirty="0">
                <a:solidFill>
                  <a:srgbClr val="65A000"/>
                </a:solidFill>
              </a:rPr>
              <a:t>Formulaire de collecte des données pour investigation initiale des cas </a:t>
            </a:r>
            <a:endParaRPr b="1" dirty="0">
              <a:solidFill>
                <a:srgbClr val="65A000"/>
              </a:solidFill>
            </a:endParaRP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0" y="-75852"/>
            <a:ext cx="9268099" cy="6461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600" b="1" dirty="0"/>
              <a:t>C5 </a:t>
            </a:r>
            <a:r>
              <a:rPr lang="fr-FR" sz="2600" b="1" dirty="0"/>
              <a:t>Recherche active des cas et suivi des contacts</a:t>
            </a:r>
            <a:r>
              <a:rPr sz="2600" b="1" dirty="0"/>
              <a:t> (1)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277" y="2369034"/>
            <a:ext cx="3004396" cy="348815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072" y="2358840"/>
            <a:ext cx="3131002" cy="350854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25156" y="1000213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2.</a:t>
            </a:r>
            <a:r>
              <a:rPr sz="2400" b="1" dirty="0">
                <a:solidFill>
                  <a:schemeClr val="accent3"/>
                </a:solidFill>
                <a:latin typeface="Source Sans Pro Bold"/>
              </a:rPr>
              <a:t> 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Contacts recensés et suivi des contacts initié</a:t>
            </a:r>
            <a:endParaRPr sz="2400" b="1" dirty="0">
              <a:solidFill>
                <a:schemeClr val="accent3"/>
              </a:solidFill>
              <a:latin typeface="Source Sans Pro Bold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60271"/>
              </p:ext>
            </p:extLst>
          </p:nvPr>
        </p:nvGraphicFramePr>
        <p:xfrm>
          <a:off x="1358191" y="1549718"/>
          <a:ext cx="9580654" cy="4254480"/>
        </p:xfrm>
        <a:graphic>
          <a:graphicData uri="http://schemas.openxmlformats.org/drawingml/2006/table">
            <a:tbl>
              <a:tblPr/>
              <a:tblGrid>
                <a:gridCol w="764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2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6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1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23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77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31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0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877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596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73711">
                <a:tc gridSpan="13"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050" b="1" i="0" dirty="0">
                          <a:effectLst/>
                          <a:latin typeface="Calibri" panose="020F0502020204030204" pitchFamily="34" charset="0"/>
                        </a:rPr>
                        <a:t>Formulaire de la liste des contacts</a:t>
                      </a:r>
                      <a:r>
                        <a:rPr lang="fr-FR" sz="105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303">
                <a:tc gridSpan="13"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Complété par: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382">
                <a:tc gridSpan="6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Nom du cas: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ID du cas: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382">
                <a:tc gridSpan="6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Quartier / village: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Chef ou responsable de la communauté: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382">
                <a:tc gridSpan="6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District / Ville: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fontAlgn="t"/>
                      <a:endParaRPr lang="fr-FR" sz="1000">
                        <a:effectLst/>
                      </a:endParaRPr>
                    </a:p>
                    <a:p>
                      <a:pPr algn="l" rtl="0" fontAlgn="base"/>
                      <a:r>
                        <a:rPr lang="fr-FR" sz="1000" b="0" i="0">
                          <a:effectLst/>
                          <a:latin typeface="Calibri" panose="020F0502020204030204" pitchFamily="34" charset="0"/>
                        </a:rPr>
                        <a:t>Province / région:  </a:t>
                      </a:r>
                      <a:endParaRPr lang="fr-FR" sz="10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7053"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Nom du Contact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Prénom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Lien de parenté avec le cas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Age   </a:t>
                      </a:r>
                      <a:endParaRPr lang="fr-FR" sz="10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(ans)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Sexe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Village ou quartier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District ou ville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 de contact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 du dernier </a:t>
                      </a:r>
                      <a:endParaRPr lang="fr-FR" sz="10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Dernier jour du suivi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 attribué au contact 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 de la 1ère visite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0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9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Problème du contact  </a:t>
                      </a:r>
                      <a:endParaRPr lang="fr-FR" sz="10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1303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37224" marR="37224" marT="18612" marB="186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674262" y="826957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2. Contacts recensés et suivi des contacts initié</a:t>
            </a:r>
          </a:p>
          <a:p>
            <a:pPr marL="0" lvl="1" indent="631552" algn="ctr">
              <a:spcBef>
                <a:spcPts val="100"/>
              </a:spcBef>
              <a:buSzTx/>
              <a:buNone/>
            </a:pPr>
            <a:endParaRPr sz="2400" b="1" dirty="0">
              <a:solidFill>
                <a:schemeClr val="accent3"/>
              </a:solidFill>
              <a:latin typeface="Source Sans Pro Bold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056088"/>
              </p:ext>
            </p:extLst>
          </p:nvPr>
        </p:nvGraphicFramePr>
        <p:xfrm>
          <a:off x="1207991" y="1607419"/>
          <a:ext cx="9779263" cy="4503935"/>
        </p:xfrm>
        <a:graphic>
          <a:graphicData uri="http://schemas.openxmlformats.org/drawingml/2006/table">
            <a:tbl>
              <a:tblPr/>
              <a:tblGrid>
                <a:gridCol w="1123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6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9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09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28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14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76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8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47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47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475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475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285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2285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49971">
                <a:tc gridSpan="14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200" b="1" i="0" dirty="0">
                          <a:effectLst/>
                          <a:latin typeface="Calibri" panose="020F0502020204030204" pitchFamily="34" charset="0"/>
                        </a:rPr>
                        <a:t>Formulaire de suivi des contacts</a:t>
                      </a:r>
                      <a:r>
                        <a:rPr lang="fr-FR" sz="12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907">
                <a:tc gridSpan="14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Calibri" panose="020F0502020204030204" pitchFamily="34" charset="0"/>
                        </a:rPr>
                        <a:t>Nom du professionnel Assurant le suivi: </a:t>
                      </a:r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 …………………………..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333">
                <a:tc gridSpan="14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Calibri" panose="020F0502020204030204" pitchFamily="34" charset="0"/>
                        </a:rPr>
                        <a:t>Numéro de téléphone du professionnel assurant le suivi:   </a:t>
                      </a:r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…………………… .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907"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 Contact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Nom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Prénom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Age   </a:t>
                      </a:r>
                      <a:endParaRPr lang="fr-FR" sz="11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(ans)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Sexe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 du dernier contact avec le cas </a:t>
                      </a:r>
                      <a:endParaRPr lang="fr-FR" sz="11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egoe UI" panose="020B0502040204020203" pitchFamily="34" charset="0"/>
                        </a:rPr>
                        <a:t>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 de la dernière visite de suivi du contact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gridSpan="7"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Résultats du suivi quotidien  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0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fr-FR" sz="110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  </a:t>
                      </a:r>
                      <a:endParaRPr lang="fr-FR" sz="11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  </a:t>
                      </a:r>
                      <a:endParaRPr lang="fr-FR" sz="11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  </a:t>
                      </a:r>
                      <a:endParaRPr lang="fr-FR" sz="11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  </a:t>
                      </a:r>
                      <a:endParaRPr lang="fr-FR" sz="11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1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11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  </a:t>
                      </a:r>
                      <a:endParaRPr lang="fr-FR" sz="11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907"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4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Calibri" panose="020F0502020204030204" pitchFamily="34" charset="0"/>
                        </a:rPr>
                        <a:t>  </a:t>
                      </a:r>
                      <a:endParaRPr lang="fr-FR" sz="400" b="0" i="0" dirty="0">
                        <a:effectLst/>
                      </a:endParaRPr>
                    </a:p>
                  </a:txBody>
                  <a:tcPr marL="41056" marR="41056" marT="20528" marB="205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(3)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3.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Reponses </a:t>
            </a: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à un comportement inapproprié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 </a:t>
            </a: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d’un membre de l’EIR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(1)</a:t>
            </a:r>
          </a:p>
        </p:txBody>
      </p:sp>
      <p:sp>
        <p:nvSpPr>
          <p:cNvPr id="67" name="TextBox 3"/>
          <p:cNvSpPr txBox="1"/>
          <p:nvPr/>
        </p:nvSpPr>
        <p:spPr>
          <a:xfrm>
            <a:off x="2515683" y="2306253"/>
            <a:ext cx="735589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>
              <a:buClr>
                <a:schemeClr val="accent3"/>
              </a:buClr>
              <a:buSzPct val="100000"/>
              <a:buAutoNum type="arabicPeriod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dirty="0"/>
              <a:t>Comment appelleriez-vous/qualifieriez-vous le comportement de l‘EIR qui a approché Nelly</a:t>
            </a:r>
            <a:r>
              <a:rPr dirty="0"/>
              <a:t>?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3"/>
          <p:cNvSpPr txBox="1"/>
          <p:nvPr/>
        </p:nvSpPr>
        <p:spPr>
          <a:xfrm>
            <a:off x="2526789" y="2271811"/>
            <a:ext cx="7197413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/>
              <a:t>Que faut-il faire pour </a:t>
            </a:r>
            <a:r>
              <a:rPr lang="fr-FR" u="sng" dirty="0"/>
              <a:t>éviter</a:t>
            </a:r>
            <a:r>
              <a:rPr lang="fr-FR" dirty="0"/>
              <a:t> de telles situations</a:t>
            </a:r>
            <a:r>
              <a:rPr dirty="0"/>
              <a:t>? 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  <a:p>
            <a:pPr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endParaRPr b="1"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3. </a:t>
            </a:r>
            <a:r>
              <a:rPr lang="fr-FR" sz="2400" b="1" dirty="0" err="1">
                <a:solidFill>
                  <a:srgbClr val="65A000"/>
                </a:solidFill>
                <a:latin typeface="Source Sans Pro Bold"/>
              </a:rPr>
              <a:t>Reponses</a:t>
            </a: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 à un comportement inapproprié d’un membre de l’EIR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(2)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(5)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3"/>
          <p:cNvSpPr txBox="1"/>
          <p:nvPr/>
        </p:nvSpPr>
        <p:spPr>
          <a:xfrm>
            <a:off x="2519540" y="2273709"/>
            <a:ext cx="7459700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457200" indent="-457200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</a:defRPr>
            </a:lvl1pPr>
            <a:lvl2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2pPr>
          </a:lstStyle>
          <a:p>
            <a:pPr>
              <a:buFont typeface="+mj-lt"/>
              <a:buAutoNum type="arabicPeriod" startAt="3"/>
            </a:pPr>
            <a:r>
              <a:rPr lang="fr-FR" dirty="0"/>
              <a:t>Que faut-il faire pour </a:t>
            </a:r>
            <a:r>
              <a:rPr lang="fr-FR" u="sng" dirty="0"/>
              <a:t>répondre</a:t>
            </a:r>
            <a:r>
              <a:rPr lang="fr-FR" dirty="0"/>
              <a:t> à de telles situations</a:t>
            </a:r>
            <a:r>
              <a:rPr dirty="0"/>
              <a:t>?</a:t>
            </a:r>
            <a:endParaRPr dirty="0">
              <a:sym typeface="Arial"/>
            </a:endParaRPr>
          </a:p>
          <a:p>
            <a:pPr>
              <a:buAutoNum type="arabicPeriod" startAt="3"/>
            </a:pP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endParaRPr dirty="0">
              <a:sym typeface="Arial"/>
            </a:endParaRPr>
          </a:p>
          <a:p>
            <a:pPr lvl="1"/>
            <a:endParaRPr dirty="0">
              <a:sym typeface="Arial"/>
            </a:endParaRPr>
          </a:p>
        </p:txBody>
      </p:sp>
      <p:sp>
        <p:nvSpPr>
          <p:cNvPr id="7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798907" y="1385223"/>
            <a:ext cx="8170605" cy="1011156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3. </a:t>
            </a:r>
            <a:r>
              <a:rPr lang="fr-FR" sz="2400" b="1" dirty="0" err="1">
                <a:solidFill>
                  <a:srgbClr val="65A000"/>
                </a:solidFill>
                <a:latin typeface="Source Sans Pro Bold"/>
              </a:rPr>
              <a:t>Reponses</a:t>
            </a: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 à un comportement inapproprié d’un membre de l’EIR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(3)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(6)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79410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4. Liste des messages clés pour une campagne d'éducation sanitaire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(1)</a:t>
            </a:r>
          </a:p>
        </p:txBody>
      </p:sp>
      <p:sp>
        <p:nvSpPr>
          <p:cNvPr id="79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(7)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rgbClr val="65A000"/>
                </a:solidFill>
                <a:latin typeface="Source Sans Pro Bold"/>
              </a:rPr>
              <a:t>4. Liste des messages clés pour une campagne d'éducation sanitaire 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(2)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5852"/>
            <a:ext cx="9268099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1pPr>
            <a:lvl2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2pPr>
            <a:lvl3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3pPr>
            <a:lvl4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4pPr>
            <a:lvl5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5pPr>
            <a:lvl6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6pPr>
            <a:lvl7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7pPr>
            <a:lvl8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8pPr>
            <a:lvl9pPr marL="0" marR="0" indent="0" algn="l" defTabSz="21699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Source Sans Pro Regular"/>
              </a:defRPr>
            </a:lvl9pPr>
          </a:lstStyle>
          <a:p>
            <a:pPr lvl="1" defTabSz="914400" hangingPunct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600" b="1" dirty="0">
                <a:latin typeface="Source Sans Pro Bold"/>
                <a:ea typeface="Source Sans Pro Bold"/>
                <a:cs typeface="Source Sans Pro Bold"/>
                <a:sym typeface="Source Sans Pro Bold"/>
              </a:rPr>
              <a:t>C5 Recherche active des cas et suivi des contacts (8)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RRT_Theme_v3">
    <a:dk1>
      <a:srgbClr val="000000"/>
    </a:dk1>
    <a:lt1>
      <a:srgbClr val="FFFFFF"/>
    </a:lt1>
    <a:dk2>
      <a:srgbClr val="A7A7A7"/>
    </a:dk2>
    <a:lt2>
      <a:srgbClr val="535353"/>
    </a:lt2>
    <a:accent1>
      <a:srgbClr val="021F64"/>
    </a:accent1>
    <a:accent2>
      <a:srgbClr val="A2010B"/>
    </a:accent2>
    <a:accent3>
      <a:srgbClr val="65A000"/>
    </a:accent3>
    <a:accent4>
      <a:srgbClr val="00A0DF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7" ma:contentTypeDescription="Create a new document." ma:contentTypeScope="" ma:versionID="8b7ca3fcd0f8a43490d4a1aa6ede037a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1af4ee1692950464feca522641eecc8a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500A70-DBA3-4969-96FA-FDC25FA555BF}">
  <ds:schemaRefs>
    <ds:schemaRef ds:uri="http://schemas.microsoft.com/office/2006/metadata/properties"/>
    <ds:schemaRef ds:uri="http://schemas.microsoft.com/office/infopath/2007/PartnerControls"/>
    <ds:schemaRef ds:uri="450f158c-397a-4a9d-b005-a44c92e0fccb"/>
    <ds:schemaRef ds:uri="e2a64997-203d-4655-a595-383c2eb1e865"/>
  </ds:schemaRefs>
</ds:datastoreItem>
</file>

<file path=customXml/itemProps2.xml><?xml version="1.0" encoding="utf-8"?>
<ds:datastoreItem xmlns:ds="http://schemas.openxmlformats.org/officeDocument/2006/customXml" ds:itemID="{8A475D49-58D5-4C94-917B-B220404123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4A916A-772D-48E9-827D-A22DCBC5C7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444</Words>
  <Application>Microsoft Office PowerPoint</Application>
  <PresentationFormat>Grand écran</PresentationFormat>
  <Paragraphs>833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RRT_Theme_v3</vt:lpstr>
      <vt:lpstr> Team Name</vt:lpstr>
      <vt:lpstr>C5 Recherche active des cas et suivi des contacts (1)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Hind</cp:lastModifiedBy>
  <cp:revision>11</cp:revision>
  <dcterms:modified xsi:type="dcterms:W3CDTF">2023-07-24T23:21:26Z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142100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